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</p:sldIdLst>
  <p:sldSz cy="32918400" cx="32918400"/>
  <p:notesSz cx="6858000" cy="9144000"/>
  <p:embeddedFontLst>
    <p:embeddedFont>
      <p:font typeface="Share Tech Mono"/>
      <p:regular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0">
          <p15:clr>
            <a:srgbClr val="A4A3A4"/>
          </p15:clr>
        </p15:guide>
        <p15:guide id="2" pos="9052">
          <p15:clr>
            <a:srgbClr val="A4A3A4"/>
          </p15:clr>
        </p15:guide>
      </p15:sldGuideLst>
    </p:ext>
    <p:ext uri="GoogleSlidesCustomDataVersion2">
      <go:slidesCustomData xmlns:go="http://customooxmlschemas.google.com/" r:id="rId9" roundtripDataSignature="AMtx7mhXTQu3sX133ZHEHi1n6rA7z3uM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18C25B-23DB-46B3-8697-4AA99A6284B0}">
  <a:tblStyle styleId="{5118C25B-23DB-46B3-8697-4AA99A6284B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87657D7-7C78-4FE2-80CC-CE44636A12C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0" orient="horz"/>
        <p:guide pos="90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ShareTech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Introduction and Design Goal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Create affordable, reusable, and sterilizable transfusion sets for Pothawira Surgical Center.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Address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critical need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safe transfusion tools in resource-limited settings. Resin:16.9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Background and Motivation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Maternal Mortality: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25th highest globally; postpartum hemorrhaging a leading cause.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Blood Supply Challenges: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Only 10 units per week for 560,000 people in Salima.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Blood lasts less than 4 hours without proper storage.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Inadequate Facilities: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Patients travel 2+ hours for transfusion sets.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Women often give birth in unsanitary conditions.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Current Solutions: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Disposable sets are unsustainable due to sourcing and storage issues.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Design Choices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Drip Chamber Debate: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Chose two-component design for easier sterilization and pressure regulation.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Flow Modulator Options: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Selected roller clamp for simplicity and durability over twist-to-tighten design.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Final Design Solution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Material choices</a:t>
            </a:r>
            <a:br>
              <a:rPr b="1" lang="en-US" sz="1200">
                <a:latin typeface="Arial"/>
                <a:ea typeface="Arial"/>
                <a:cs typeface="Arial"/>
                <a:sym typeface="Arial"/>
              </a:rPr>
            </a:b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Key Features: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Blood bag spike for smooth blood flow.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Threaded connections for disassembly and leak-proof reassembly.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Two-component drip chamber for filtration and pressure regulation.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160 µm stainless steel mesh for particle-free blood flow.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Roller clamp for precise flow control.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Luer lock connection for compatibility and leak prevention.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demonstration while i talk about key features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Design Objectives and Testing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Bacterial Removal: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Pass—no growth after autoclaving.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Leak-Proof: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Pass—minimal leakage in 5/6 trials.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Biocompatibility: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Partial fail—most materials passed; DOWSIL sealant failed.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Strength: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Pass—all components exceeded 200 N compressive load.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Pass—$23.71 per set.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Future Work and Conclusion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Improvements Needed: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Switch to twist-and-lock for durability.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Expand drip chamber size for better filtration.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Optimize roller clamp design for stronger walls.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Replace DOWSIL sealant with compliant material.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Reflection: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Started as a summer idea with Hannah; realized with the help of Darcy and Michaela.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Excitement for Next Semester: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Continue refining the design and working toward implementation.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&quot; x 36&quot; Poster">
  <p:cSld name="36&quot; x 36&quot; Po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/>
          <p:nvPr>
            <p:ph type="title"/>
          </p:nvPr>
        </p:nvSpPr>
        <p:spPr>
          <a:xfrm>
            <a:off x="522514" y="609600"/>
            <a:ext cx="31873372" cy="3352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9175" lIns="78350" spcFirstLastPara="1" rIns="78350" wrap="square" tIns="391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" type="body"/>
          </p:nvPr>
        </p:nvSpPr>
        <p:spPr>
          <a:xfrm>
            <a:off x="522514" y="42672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2" type="body"/>
          </p:nvPr>
        </p:nvSpPr>
        <p:spPr>
          <a:xfrm>
            <a:off x="522514" y="5638800"/>
            <a:ext cx="10189028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3" type="body"/>
          </p:nvPr>
        </p:nvSpPr>
        <p:spPr>
          <a:xfrm>
            <a:off x="522514" y="146304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4" type="body"/>
          </p:nvPr>
        </p:nvSpPr>
        <p:spPr>
          <a:xfrm>
            <a:off x="522514" y="16002000"/>
            <a:ext cx="10189028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5" type="body"/>
          </p:nvPr>
        </p:nvSpPr>
        <p:spPr>
          <a:xfrm>
            <a:off x="522514" y="236220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6" type="body"/>
          </p:nvPr>
        </p:nvSpPr>
        <p:spPr>
          <a:xfrm>
            <a:off x="522514" y="24993600"/>
            <a:ext cx="10189028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7" type="body"/>
          </p:nvPr>
        </p:nvSpPr>
        <p:spPr>
          <a:xfrm>
            <a:off x="11364686" y="42672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8" type="body"/>
          </p:nvPr>
        </p:nvSpPr>
        <p:spPr>
          <a:xfrm>
            <a:off x="22206858" y="24993600"/>
            <a:ext cx="10189028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9" type="body"/>
          </p:nvPr>
        </p:nvSpPr>
        <p:spPr>
          <a:xfrm>
            <a:off x="22206858" y="42672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3" type="body"/>
          </p:nvPr>
        </p:nvSpPr>
        <p:spPr>
          <a:xfrm>
            <a:off x="22206858" y="5638800"/>
            <a:ext cx="10189028" cy="17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4" type="body"/>
          </p:nvPr>
        </p:nvSpPr>
        <p:spPr>
          <a:xfrm>
            <a:off x="22206858" y="23622000"/>
            <a:ext cx="10189028" cy="1066800"/>
          </a:xfrm>
          <a:prstGeom prst="rect">
            <a:avLst/>
          </a:prstGeom>
          <a:solidFill>
            <a:srgbClr val="C4172F"/>
          </a:solidFill>
          <a:ln cap="flat" cmpd="sng" w="9525">
            <a:solidFill>
              <a:srgbClr val="C41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01700" lvl="1" marL="9144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001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23900" lvl="3" marL="1828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23900" lvl="4" marL="22860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5" type="body"/>
          </p:nvPr>
        </p:nvSpPr>
        <p:spPr>
          <a:xfrm>
            <a:off x="11364686" y="5638800"/>
            <a:ext cx="10189028" cy="266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23900" lvl="5" marL="27432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23900" lvl="6" marL="32004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23900" lvl="7" marL="36576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23900" lvl="8" marL="4114800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Google Shape;24;p5"/>
          <p:cNvSpPr/>
          <p:nvPr>
            <p:ph idx="16" type="pic"/>
          </p:nvPr>
        </p:nvSpPr>
        <p:spPr>
          <a:xfrm>
            <a:off x="914401" y="914400"/>
            <a:ext cx="2351314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" name="Google Shape;25;p5"/>
          <p:cNvSpPr/>
          <p:nvPr>
            <p:ph idx="17" type="pic"/>
          </p:nvPr>
        </p:nvSpPr>
        <p:spPr>
          <a:xfrm>
            <a:off x="29783316" y="914400"/>
            <a:ext cx="2351314" cy="27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" name="Google Shape;26;p5"/>
          <p:cNvSpPr/>
          <p:nvPr>
            <p:ph idx="18" type="chart"/>
          </p:nvPr>
        </p:nvSpPr>
        <p:spPr>
          <a:xfrm>
            <a:off x="12148459" y="16154400"/>
            <a:ext cx="8621486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"/>
          <p:cNvSpPr/>
          <p:nvPr>
            <p:ph idx="19" type="chart"/>
          </p:nvPr>
        </p:nvSpPr>
        <p:spPr>
          <a:xfrm>
            <a:off x="12148459" y="24536400"/>
            <a:ext cx="8621486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10600"/>
              <a:buFont typeface="Arial"/>
              <a:buChar char="–"/>
              <a:defRPr b="0" i="0" sz="10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•"/>
              <a:defRPr b="0" i="0" sz="9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–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»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b="0" i="0" sz="7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descr="Logo.jpg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044572" y="32395888"/>
            <a:ext cx="2351314" cy="37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6.png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 txBox="1"/>
          <p:nvPr>
            <p:ph type="title"/>
          </p:nvPr>
        </p:nvSpPr>
        <p:spPr>
          <a:xfrm>
            <a:off x="522514" y="609600"/>
            <a:ext cx="31873500" cy="3352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Arial"/>
              <a:buNone/>
            </a:pPr>
            <a:r>
              <a:rPr lang="en-US" sz="8000"/>
              <a:t>SteriSet</a:t>
            </a:r>
            <a:endParaRPr sz="8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Arial"/>
              <a:buNone/>
            </a:pPr>
            <a:r>
              <a:rPr lang="en-US" sz="5000"/>
              <a:t>Reusable Blood Giving Set for Pothawira Surgical Center</a:t>
            </a:r>
            <a:endParaRPr sz="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Arial"/>
              <a:buNone/>
            </a:pPr>
            <a:r>
              <a:rPr b="0" i="1" lang="en-US" sz="35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Hannah</a:t>
            </a:r>
            <a:r>
              <a:rPr b="0" i="1" lang="en-US" sz="3500"/>
              <a:t> Kragt</a:t>
            </a:r>
            <a:r>
              <a:rPr b="0" baseline="30000" i="1" lang="en-US" sz="3500"/>
              <a:t>1</a:t>
            </a:r>
            <a:r>
              <a:rPr b="0" i="1" lang="en-US" sz="3500"/>
              <a:t>, Jason Hoffman</a:t>
            </a:r>
            <a:r>
              <a:rPr b="0" baseline="30000" i="1" lang="en-US" sz="3500"/>
              <a:t>1</a:t>
            </a:r>
            <a:r>
              <a:rPr b="0" i="1" lang="en-US" sz="3500"/>
              <a:t>, Micheala Harris</a:t>
            </a:r>
            <a:r>
              <a:rPr b="0" baseline="30000" i="1" lang="en-US" sz="3500"/>
              <a:t>1,2</a:t>
            </a:r>
            <a:r>
              <a:rPr b="0" i="1" lang="en-US" sz="3500"/>
              <a:t>, and Darcy Ayers</a:t>
            </a:r>
            <a:r>
              <a:rPr b="0" baseline="30000" i="1" lang="en-US" sz="3500"/>
              <a:t>1</a:t>
            </a:r>
            <a:r>
              <a:rPr b="0" i="1" lang="en-US" sz="3500"/>
              <a:t> - </a:t>
            </a:r>
            <a:r>
              <a:rPr b="0" i="1" lang="en-US" sz="3500"/>
              <a:t>Spring</a:t>
            </a:r>
            <a:r>
              <a:rPr b="0" i="1" lang="en-US" sz="3500"/>
              <a:t> 202</a:t>
            </a:r>
            <a:r>
              <a:rPr b="0" i="1" lang="en-US" sz="3500"/>
              <a:t>5</a:t>
            </a:r>
            <a:endParaRPr b="0" i="1" sz="3500"/>
          </a:p>
          <a:p>
            <a:pPr indent="-355600" lvl="0" marL="457200" rtl="0" algn="ctr">
              <a:lnSpc>
                <a:spcPct val="50000"/>
              </a:lnSpc>
              <a:spcBef>
                <a:spcPts val="170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 sz="2000"/>
              <a:t>Department of Biomedical Engineering, Duke </a:t>
            </a:r>
            <a:r>
              <a:rPr b="0" lang="en-US" sz="2000"/>
              <a:t>University</a:t>
            </a:r>
            <a:r>
              <a:rPr b="0" lang="en-US" sz="2000"/>
              <a:t>   2.   </a:t>
            </a:r>
            <a:r>
              <a:rPr b="0" lang="en-US" sz="2000"/>
              <a:t>Department</a:t>
            </a:r>
            <a:r>
              <a:rPr b="0" lang="en-US" sz="2000"/>
              <a:t> of Electrical Engineering, Duke </a:t>
            </a:r>
            <a:r>
              <a:rPr b="0" lang="en-US" sz="2000"/>
              <a:t>University</a:t>
            </a:r>
            <a:endParaRPr b="0" sz="2000"/>
          </a:p>
        </p:txBody>
      </p:sp>
      <p:sp>
        <p:nvSpPr>
          <p:cNvPr id="34" name="Google Shape;34;p2"/>
          <p:cNvSpPr txBox="1"/>
          <p:nvPr>
            <p:ph idx="1" type="body"/>
          </p:nvPr>
        </p:nvSpPr>
        <p:spPr>
          <a:xfrm>
            <a:off x="522652" y="4237800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Design Project Goal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 txBox="1"/>
          <p:nvPr>
            <p:ph idx="2" type="body"/>
          </p:nvPr>
        </p:nvSpPr>
        <p:spPr>
          <a:xfrm>
            <a:off x="533002" y="5451825"/>
            <a:ext cx="101682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Our project aims to create an affordable, reusable, and sterilizable method for blood-giving sets to address the limited availability of single-use sets for the Pothawira Surgical Center in Salima, Malawi.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>
            <p:ph idx="3" type="body"/>
          </p:nvPr>
        </p:nvSpPr>
        <p:spPr>
          <a:xfrm>
            <a:off x="554377" y="7469250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Background and Motivation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 txBox="1"/>
          <p:nvPr>
            <p:ph idx="4" type="body"/>
          </p:nvPr>
        </p:nvSpPr>
        <p:spPr>
          <a:xfrm>
            <a:off x="572975" y="8793147"/>
            <a:ext cx="10188900" cy="5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High Maternal Mortality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Malawi has the 25th highest maternal mortality rate globally, largely due to postpartum hemorrhage.</a:t>
            </a:r>
            <a:r>
              <a:rPr baseline="30000" lang="en-US" sz="2700">
                <a:latin typeface="Arial"/>
                <a:ea typeface="Arial"/>
                <a:cs typeface="Arial"/>
                <a:sym typeface="Arial"/>
              </a:rPr>
              <a:t>1,3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Severe Blood Shortage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Salima District (~560k residents)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receives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only 10 units of blood per week from the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government.</a:t>
            </a:r>
            <a:r>
              <a:rPr baseline="30000" lang="en-US" sz="2700">
                <a:latin typeface="Arial"/>
                <a:ea typeface="Arial"/>
                <a:cs typeface="Arial"/>
                <a:sym typeface="Arial"/>
              </a:rPr>
              <a:t>4 </a:t>
            </a:r>
            <a:endParaRPr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Blood is typically donated only in urgent, family-specific cases.</a:t>
            </a:r>
            <a:r>
              <a:rPr baseline="30000" lang="en-US" sz="270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Limited 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Equipment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Hospitals receive a fixed supply of single-use blood-giving sets from the government.</a:t>
            </a:r>
            <a:r>
              <a:rPr baseline="30000" lang="en-US" sz="2700">
                <a:latin typeface="Arial"/>
                <a:ea typeface="Arial"/>
                <a:cs typeface="Arial"/>
                <a:sym typeface="Arial"/>
              </a:rPr>
              <a:t>4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Once depleted, families must travel over 2 hours to source additional sets, sometimes resulting in fatal delays.</a:t>
            </a:r>
            <a:r>
              <a:rPr baseline="30000" lang="en-US" sz="2700"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" name="Google Shape;38;p2"/>
          <p:cNvSpPr txBox="1"/>
          <p:nvPr>
            <p:ph idx="5" type="body"/>
          </p:nvPr>
        </p:nvSpPr>
        <p:spPr>
          <a:xfrm>
            <a:off x="522652" y="23402100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/>
              <a:t>Design Objectives and Testing</a:t>
            </a:r>
            <a:endParaRPr/>
          </a:p>
        </p:txBody>
      </p:sp>
      <p:sp>
        <p:nvSpPr>
          <p:cNvPr id="39" name="Google Shape;39;p2"/>
          <p:cNvSpPr txBox="1"/>
          <p:nvPr>
            <p:ph idx="7" type="body"/>
          </p:nvPr>
        </p:nvSpPr>
        <p:spPr>
          <a:xfrm>
            <a:off x="11284850" y="4237800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Final Design Solution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>
            <p:ph idx="8" type="body"/>
          </p:nvPr>
        </p:nvSpPr>
        <p:spPr>
          <a:xfrm>
            <a:off x="22206850" y="29397900"/>
            <a:ext cx="101889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/>
          <a:p>
            <a:pPr indent="-1132112" lvl="0" marL="1309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We would like to extend our thanks to the following: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Anne Alaniz DO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(Co-Founder of Pothawira)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Joanie Hope MD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(Pothawira affiliate)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Nancy Kragt DO (Pothawira affiliate)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Megan Madonna Ph.D.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Matt Brown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Kerry Eller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Duke Pratt School of Engineering</a:t>
            </a:r>
            <a:endParaRPr sz="2700"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/>
          <p:nvPr>
            <p:ph idx="14" type="body"/>
          </p:nvPr>
        </p:nvSpPr>
        <p:spPr>
          <a:xfrm>
            <a:off x="22206850" y="28555200"/>
            <a:ext cx="10188900" cy="8427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42" name="Google Shape;42;p2"/>
          <p:cNvSpPr txBox="1"/>
          <p:nvPr>
            <p:ph idx="1" type="body"/>
          </p:nvPr>
        </p:nvSpPr>
        <p:spPr>
          <a:xfrm>
            <a:off x="22206845" y="4237800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/>
          <p:nvPr>
            <p:ph idx="3" type="body"/>
          </p:nvPr>
        </p:nvSpPr>
        <p:spPr>
          <a:xfrm>
            <a:off x="22173970" y="16030925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/>
              <a:t>Future Plans</a:t>
            </a:r>
            <a:endParaRPr/>
          </a:p>
        </p:txBody>
      </p:sp>
      <p:sp>
        <p:nvSpPr>
          <p:cNvPr id="44" name="Google Shape;44;p2"/>
          <p:cNvSpPr txBox="1"/>
          <p:nvPr>
            <p:ph idx="4" type="body"/>
          </p:nvPr>
        </p:nvSpPr>
        <p:spPr>
          <a:xfrm>
            <a:off x="22173975" y="20145925"/>
            <a:ext cx="101889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Continued Testing: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Finalize biocompatibility verification and conduct standardized testing to ensure airtight performance.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O-ring Design: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Improve the O-ring mechanism to ensure an airtight seal and reliable reuse.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Sealant Replacement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Identify a biocompatible alternative to DOWSIL 734 to comply with ISO 10993 standards.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Regulatory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700">
                <a:latin typeface="Arial"/>
                <a:ea typeface="Arial"/>
                <a:cs typeface="Arial"/>
                <a:sym typeface="Arial"/>
              </a:rPr>
              <a:t> Ensure compliance with Malawi’s medical device regulations.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 txBox="1"/>
          <p:nvPr>
            <p:ph idx="3" type="body"/>
          </p:nvPr>
        </p:nvSpPr>
        <p:spPr>
          <a:xfrm>
            <a:off x="554365" y="14979688"/>
            <a:ext cx="10188900" cy="10668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/>
              <a:t>Previous Prototype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650" y="953750"/>
            <a:ext cx="3543301" cy="26657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" name="Google Shape;47;p2"/>
          <p:cNvGraphicFramePr/>
          <p:nvPr/>
        </p:nvGraphicFramePr>
        <p:xfrm>
          <a:off x="522652" y="2475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{5118C25B-23DB-46B3-8697-4AA99A6284B0}</a:tableStyleId>
              </a:tblPr>
              <a:tblGrid>
                <a:gridCol w="5277775"/>
                <a:gridCol w="10792125"/>
                <a:gridCol w="4895225"/>
              </a:tblGrid>
              <a:tr h="63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Design Objective</a:t>
                      </a:r>
                      <a:endParaRPr b="1" sz="2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725" marB="109725" marR="118850" marL="1188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Test</a:t>
                      </a:r>
                      <a:endParaRPr b="1" sz="2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725" marB="109725" marR="118850" marL="1188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Results</a:t>
                      </a:r>
                      <a:endParaRPr b="1" sz="2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09725" marB="109725" marR="118850" marL="11885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</a:tr>
              <a:tr h="13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Ensure effective bacterial removal from the set after sterilization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Autoclaved components (clamp, mesh, tubing) at 121°C for 40 min; analyzed bacterial growth (</a:t>
                      </a:r>
                      <a:r>
                        <a:rPr i="1"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5"/>
                            </a:ext>
                          </a:extLst>
                        </a:rPr>
                        <a:t>E. coli</a:t>
                      </a: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6"/>
                            </a:ext>
                          </a:extLst>
                        </a:rPr>
                        <a:t>) using ImageJ</a:t>
                      </a:r>
                      <a:r>
                        <a:rPr baseline="30000"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7"/>
                            </a:ext>
                          </a:extLst>
                        </a:rPr>
                        <a:t>10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38761D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8"/>
                            </a:ext>
                          </a:extLst>
                        </a:rPr>
                        <a:t>PASS </a:t>
                      </a: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9"/>
                            </a:ext>
                          </a:extLst>
                        </a:rPr>
                        <a:t>- No bacterial growth observed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</a:tr>
              <a:tr h="154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Transfusion set is leak-proof during use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Assembled set with Ziploc bags filled with water; simulated use and observed for leakage at connections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38761D"/>
                          </a:solidFill>
                        </a:rPr>
                        <a:t>PASS</a:t>
                      </a:r>
                      <a:r>
                        <a:rPr lang="en-US" sz="2700" u="none" cap="none" strike="noStrike"/>
                        <a:t> - No significant leakage in 5 tests; minor leakage in 1 test due to puncture seal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</a:tr>
              <a:tr h="142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Verify that all materials in the set are biocompatible and met ISO 10993 standards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Reviewed material data sheets and product descriptions for compliance with biocompatibility standards</a:t>
                      </a:r>
                      <a:r>
                        <a:rPr baseline="30000" lang="en-US" sz="2700" u="none" cap="none" strike="noStrike"/>
                        <a:t>11</a:t>
                      </a:r>
                      <a:endParaRPr baseline="30000"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CC0000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0"/>
                            </a:ext>
                          </a:extLst>
                        </a:rPr>
                        <a:t>FAIL</a:t>
                      </a: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11"/>
                            </a:ext>
                          </a:extLst>
                        </a:rPr>
                        <a:t> </a:t>
                      </a:r>
                      <a:r>
                        <a:rPr lang="en-US" sz="2700" u="none" cap="none" strike="noStrike"/>
                        <a:t>- Majority of materials passed; </a:t>
                      </a: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12"/>
                            </a:ext>
                          </a:extLst>
                        </a:rPr>
                        <a:t>Dowsil 734 Sealant failed, requiring replacement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</a:tr>
              <a:tr h="14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Components can withstand a minimum lateral compressive load of 200 N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Applied lateral force using a vice and measured load at failure with a high-capacity scale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38761D"/>
                          </a:solidFill>
                        </a:rPr>
                        <a:t>PASS</a:t>
                      </a:r>
                      <a:r>
                        <a:rPr lang="en-US" sz="2700" u="none" cap="none" strike="noStrike"/>
                        <a:t> - All components passed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</a:tr>
              <a:tr h="107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Cost-efficient for affordability in resource-limited settings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Conducted cost analysis using BOM; calculated per-set cost based on material quotes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>
                          <a:solidFill>
                            <a:srgbClr val="38761D"/>
                          </a:solidFill>
                        </a:rPr>
                        <a:t>PASS</a:t>
                      </a:r>
                      <a:r>
                        <a:rPr lang="en-US" sz="2700" u="none" cap="none" strike="noStrike"/>
                        <a:t> - Total cost was $</a:t>
                      </a:r>
                      <a:r>
                        <a:rPr lang="en-US" sz="2700"/>
                        <a:t>34.88</a:t>
                      </a:r>
                      <a:r>
                        <a:rPr lang="en-US" sz="2700" u="none" cap="none" strike="noStrike"/>
                        <a:t> per set</a:t>
                      </a:r>
                      <a:endParaRPr sz="2700" u="none" cap="none" strike="noStrike"/>
                    </a:p>
                  </a:txBody>
                  <a:tcPr marT="109725" marB="109725" marR="118850" marL="118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" name="Google Shape;48;p2"/>
          <p:cNvSpPr txBox="1"/>
          <p:nvPr/>
        </p:nvSpPr>
        <p:spPr>
          <a:xfrm>
            <a:off x="29511625" y="10018713"/>
            <a:ext cx="20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Temperature: 37.0°C</a:t>
            </a:r>
            <a:endParaRPr b="0" i="0" sz="1400" u="none" cap="none" strike="noStrike">
              <a:solidFill>
                <a:schemeClr val="lt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graphicFrame>
        <p:nvGraphicFramePr>
          <p:cNvPr id="49" name="Google Shape;49;p2"/>
          <p:cNvGraphicFramePr/>
          <p:nvPr/>
        </p:nvGraphicFramePr>
        <p:xfrm>
          <a:off x="11312863" y="54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{E87657D7-7C78-4FE2-80CC-CE44636A12C8}</a:tableStyleId>
              </a:tblPr>
              <a:tblGrid>
                <a:gridCol w="3455850"/>
                <a:gridCol w="2172125"/>
                <a:gridCol w="4532900"/>
              </a:tblGrid>
              <a:tr h="61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/>
                        <a:t>Material</a:t>
                      </a:r>
                      <a:endParaRPr b="1" sz="2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/>
                        <a:t>Use</a:t>
                      </a:r>
                      <a:endParaRPr b="1" sz="2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/>
                        <a:t>Attributes </a:t>
                      </a:r>
                      <a:endParaRPr b="1" sz="2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41176"/>
                      </a:srgbClr>
                    </a:solidFill>
                  </a:tcPr>
                </a:tc>
              </a:tr>
              <a:tr h="76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Biomed</a:t>
                      </a:r>
                      <a:r>
                        <a:rPr lang="en-US" sz="2700"/>
                        <a:t> Clear</a:t>
                      </a:r>
                      <a:r>
                        <a:rPr lang="en-US" sz="2700" u="none" cap="none" strike="noStrike"/>
                        <a:t> Resin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3D Printed Components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Biocompatible, rigid, semi-transparent</a:t>
                      </a:r>
                      <a:r>
                        <a:rPr baseline="30000" lang="en-US" sz="2700" u="none" cap="none" strike="noStrike"/>
                        <a:t>6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</a:tr>
              <a:tr h="76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Platinum-Cured Silicone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Tubing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Flexible, biocompatible, sterilizable</a:t>
                      </a:r>
                      <a:r>
                        <a:rPr baseline="30000" lang="en-US" sz="2700" u="none" cap="none" strike="noStrike"/>
                        <a:t>7</a:t>
                      </a:r>
                      <a:endParaRPr baseline="30000"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</a:tr>
              <a:tr h="73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304 Stainless-Steel Mesh 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Filter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Corrosion-resistant, durable, efficient</a:t>
                      </a:r>
                      <a:r>
                        <a:rPr baseline="30000" lang="en-US" sz="2700" u="none" cap="none" strike="noStrike"/>
                        <a:t>8</a:t>
                      </a:r>
                      <a:endParaRPr baseline="30000"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58"/>
                      </a:srgbClr>
                    </a:solidFill>
                  </a:tcPr>
                </a:tc>
              </a:tr>
              <a:tr h="76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DOWSIL</a:t>
                      </a:r>
                      <a:r>
                        <a:rPr lang="en-US" sz="2700"/>
                        <a:t> </a:t>
                      </a:r>
                      <a:r>
                        <a:rPr lang="en-US" sz="27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  <a:t>Sealant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Adhesive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Airtight, food grade</a:t>
                      </a:r>
                      <a:r>
                        <a:rPr baseline="30000" lang="en-US" sz="2700" u="none" cap="none" strike="noStrike"/>
                        <a:t>9</a:t>
                      </a:r>
                      <a:endParaRPr baseline="30000"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18431"/>
                      </a:srgbClr>
                    </a:solidFill>
                  </a:tcPr>
                </a:tc>
              </a:tr>
              <a:tr h="76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Biomed Elastic Resin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O-Rings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Biocompatible, flexible</a:t>
                      </a:r>
                      <a:r>
                        <a:rPr baseline="30000" lang="en-US" sz="2700">
                          <a:solidFill>
                            <a:schemeClr val="dk1"/>
                          </a:solidFill>
                        </a:rPr>
                        <a:t>12</a:t>
                      </a:r>
                      <a:endParaRPr sz="27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087">
                        <a:alpha val="70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" name="Google Shape;50;p2"/>
          <p:cNvSpPr txBox="1"/>
          <p:nvPr>
            <p:ph idx="14" type="body"/>
          </p:nvPr>
        </p:nvSpPr>
        <p:spPr>
          <a:xfrm>
            <a:off x="22209188" y="24120288"/>
            <a:ext cx="10188900" cy="842700"/>
          </a:xfrm>
          <a:prstGeom prst="rect">
            <a:avLst/>
          </a:prstGeom>
          <a:solidFill>
            <a:srgbClr val="0030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175" lIns="78350" spcFirstLastPara="1" rIns="78350" wrap="square" tIns="39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51" name="Google Shape;51;p2"/>
          <p:cNvSpPr txBox="1"/>
          <p:nvPr>
            <p:ph idx="8" type="body"/>
          </p:nvPr>
        </p:nvSpPr>
        <p:spPr>
          <a:xfrm>
            <a:off x="22206838" y="25057575"/>
            <a:ext cx="101889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175" lIns="78350" spcFirstLastPara="1" rIns="78350" wrap="square" tIns="391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[1] CIA., “Maternal mortality ratio”, 2024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[2] Kalulu et al., “Determinants of teenage pregnancy in Malawi”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BMC Women’s Health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[3] Beltman et al., “Beyond maternal mortality” A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cta Obstet Gynecol Scand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2011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[4] A. Alaniz and J. Mayer Hope, “The Blood Transfusion Set Deficiency In Salima, Malawi,” 2024.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[5] Brunskill et al., “What Is the Maximum Time That RBCs Can Be Left Out?,”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Transfusion Med. Reviews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2012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[6] Formlabs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BioMed Amber Resin Tech. Data Sheet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2023.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[7] Avantor Fluid Handling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Cert. Qual. Tubing MFLEX Silicone No. 16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2024.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[8] Xu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J. Mater. Res. Technol.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2024.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[9] Dow Chemical Company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DOWSIL 734 Flowable Sealant Tech. Data Sheet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2020.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[10] CDC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Steam Sterilization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2024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[11] FDA et al.,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Use of ISO 10993-1 Guidance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, 2023.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[12]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Formlabs. 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BioMed Clear Resin Technical Data Sheet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. 2023.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2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12848750" y="10779825"/>
            <a:ext cx="8625000" cy="138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Blood Bag Spike: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transfusion set design pierces the blood bag port, allowing blood to flow into the drip chamber.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printed 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rom Biomed </a:t>
            </a:r>
            <a:r>
              <a:rPr lang="en-US" sz="2700"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Clear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 Resin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durability and precision.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2700">
                <a:solidFill>
                  <a:schemeClr val="dk1"/>
                </a:solidFill>
              </a:rPr>
              <a:t>wist and Lock</a:t>
            </a: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700">
                <a:solidFill>
                  <a:schemeClr val="dk1"/>
                </a:solidFill>
              </a:rPr>
              <a:t>Mechanism</a:t>
            </a: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 for easy disassembly of the chamber for sterilization.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lang="en-US" sz="27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O-rings printed out of Biomed Elastic</a:t>
            </a:r>
            <a:r>
              <a:rPr lang="en-US" sz="2700">
                <a:solidFill>
                  <a:schemeClr val="dk1"/>
                </a:solidFill>
              </a:rPr>
              <a:t> Resin </a:t>
            </a:r>
            <a:r>
              <a:rPr lang="en-US" sz="2700">
                <a:solidFill>
                  <a:schemeClr val="dk1"/>
                </a:solidFill>
              </a:rPr>
              <a:t>c</a:t>
            </a: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reate</a:t>
            </a:r>
            <a:r>
              <a:rPr lang="en-US" sz="2700">
                <a:solidFill>
                  <a:schemeClr val="dk1"/>
                </a:solidFill>
              </a:rPr>
              <a:t>s </a:t>
            </a: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leak-proof seal between components to maintain functionality.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Component Drip Chamber: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deformable top portion generates a pressure differential to draw blood into the chamber.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rigid bottom portion provides a secure housing for the blood filter.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Mesh Filter: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 µm stainless steel mesh removes particles while maintaining blood flow.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Roller Clamp Flow Regulator: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precise control of blood flow rate during transfusion, ensuring safe and consistent delivery.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Detachable</a:t>
            </a:r>
            <a:r>
              <a:rPr lang="en-US" sz="2700">
                <a:solidFill>
                  <a:schemeClr val="dk1"/>
                </a:solidFill>
              </a:rPr>
              <a:t> </a:t>
            </a:r>
            <a:r>
              <a:rPr lang="en-US" sz="2700">
                <a:solidFill>
                  <a:schemeClr val="dk1"/>
                </a:solidFill>
              </a:rPr>
              <a:t>dovetail</a:t>
            </a:r>
            <a:r>
              <a:rPr lang="en-US" sz="2700">
                <a:solidFill>
                  <a:schemeClr val="dk1"/>
                </a:solidFill>
              </a:rPr>
              <a:t> connection to allow for </a:t>
            </a:r>
            <a:r>
              <a:rPr lang="en-US" sz="2700">
                <a:solidFill>
                  <a:schemeClr val="dk1"/>
                </a:solidFill>
              </a:rPr>
              <a:t>disassembly</a:t>
            </a:r>
            <a:r>
              <a:rPr lang="en-US" sz="2700">
                <a:solidFill>
                  <a:schemeClr val="dk1"/>
                </a:solidFill>
              </a:rPr>
              <a:t> and sterilization.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Luer Lock Needle Connection: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secure, standardized connection between the transfusion set and the needle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marR="0" rtl="0" algn="l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-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Prevents leaks and ensures compatibility with medical equipment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2"/>
          <p:cNvGrpSpPr/>
          <p:nvPr/>
        </p:nvGrpSpPr>
        <p:grpSpPr>
          <a:xfrm>
            <a:off x="25560800" y="1268825"/>
            <a:ext cx="7924800" cy="2034350"/>
            <a:chOff x="25141700" y="1196475"/>
            <a:chExt cx="7924800" cy="2034350"/>
          </a:xfrm>
        </p:grpSpPr>
        <p:pic>
          <p:nvPicPr>
            <p:cNvPr id="54" name="Google Shape;54;p2"/>
            <p:cNvPicPr preferRelativeResize="0"/>
            <p:nvPr/>
          </p:nvPicPr>
          <p:blipFill rotWithShape="1">
            <a:blip r:embed="rId4">
              <a:alphaModFix/>
            </a:blip>
            <a:srcRect b="26728" l="0" r="0" t="0"/>
            <a:stretch/>
          </p:blipFill>
          <p:spPr>
            <a:xfrm>
              <a:off x="25141700" y="1196475"/>
              <a:ext cx="7924800" cy="124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"/>
            <p:cNvPicPr preferRelativeResize="0"/>
            <p:nvPr/>
          </p:nvPicPr>
          <p:blipFill rotWithShape="1">
            <a:blip r:embed="rId4">
              <a:alphaModFix/>
            </a:blip>
            <a:srcRect b="0" l="0" r="59265" t="78887"/>
            <a:stretch/>
          </p:blipFill>
          <p:spPr>
            <a:xfrm>
              <a:off x="27490000" y="2438725"/>
              <a:ext cx="3228200" cy="35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"/>
            <p:cNvPicPr preferRelativeResize="0"/>
            <p:nvPr/>
          </p:nvPicPr>
          <p:blipFill rotWithShape="1">
            <a:blip r:embed="rId4">
              <a:alphaModFix/>
            </a:blip>
            <a:srcRect b="0" l="44039" r="0" t="78887"/>
            <a:stretch/>
          </p:blipFill>
          <p:spPr>
            <a:xfrm>
              <a:off x="26886700" y="2872875"/>
              <a:ext cx="4434799" cy="357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2"/>
          <p:cNvSpPr txBox="1"/>
          <p:nvPr/>
        </p:nvSpPr>
        <p:spPr>
          <a:xfrm>
            <a:off x="633725" y="17364400"/>
            <a:ext cx="10067400" cy="6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</a:rPr>
              <a:t>Threaded Connections: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Simple to assemble, but threads degraded over time, generating debris and increasing risk of contamination.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Roller Clamp Flow Regulator: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Tubing passed through a fixed regulator that was not designed to be disassembled, limiting sterilizability and reuse.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Biomed Amber Resin: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Sterilizable and biocompatible, but brittle and cracked frequently during durability testing.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Funnel Filter Design: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lang="en-US" sz="2700">
                <a:solidFill>
                  <a:schemeClr val="dk1"/>
                </a:solidFill>
              </a:rPr>
              <a:t>Funnel shape reduced mesh surface area, limiting effective filtration.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 b="0" l="30329" r="880" t="0"/>
          <a:stretch/>
        </p:blipFill>
        <p:spPr>
          <a:xfrm rot="10800000">
            <a:off x="620587" y="16147575"/>
            <a:ext cx="10093676" cy="12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990576" y="17038550"/>
            <a:ext cx="13945149" cy="13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49125" y="13997174"/>
            <a:ext cx="1710298" cy="17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2000" y="13997150"/>
            <a:ext cx="1710298" cy="17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438675" y="13920950"/>
            <a:ext cx="1659501" cy="17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520750" y="13997150"/>
            <a:ext cx="1659500" cy="1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537550" y="13941400"/>
            <a:ext cx="1710300" cy="1710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" name="Google Shape;65;p2"/>
          <p:cNvGraphicFramePr/>
          <p:nvPr/>
        </p:nvGraphicFramePr>
        <p:xfrm>
          <a:off x="22209200" y="1242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{5118C25B-23DB-46B3-8697-4AA99A6284B0}</a:tableStyleId>
              </a:tblPr>
              <a:tblGrid>
                <a:gridCol w="1998475"/>
                <a:gridCol w="1998475"/>
                <a:gridCol w="2096750"/>
                <a:gridCol w="2047600"/>
                <a:gridCol w="2047600"/>
              </a:tblGrid>
              <a:tr h="84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Resin </a:t>
                      </a:r>
                      <a:endParaRPr sz="25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(Roller clamp)</a:t>
                      </a:r>
                      <a:endParaRPr sz="2500" u="none" cap="none" strike="noStrike"/>
                    </a:p>
                  </a:txBody>
                  <a:tcPr marT="45725" marB="45725" marR="91450" marL="91450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Metal Mesh </a:t>
                      </a:r>
                      <a:endParaRPr sz="25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(Filter)</a:t>
                      </a:r>
                      <a:endParaRPr sz="2500" u="none" cap="none" strike="noStrike"/>
                    </a:p>
                  </a:txBody>
                  <a:tcPr marT="45725" marB="45725" marR="91450" marL="91450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Platinum-</a:t>
                      </a:r>
                      <a:endParaRPr sz="25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Cured Silicone Tube</a:t>
                      </a:r>
                      <a:endParaRPr sz="2500" u="none" cap="none" strike="noStrike"/>
                    </a:p>
                  </a:txBody>
                  <a:tcPr marT="45725" marB="45725" marR="91450" marL="91450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(-) Control (glass beaker)</a:t>
                      </a:r>
                      <a:endParaRPr sz="2500" u="none" cap="none" strike="noStrike"/>
                    </a:p>
                  </a:txBody>
                  <a:tcPr marT="45725" marB="45725" marR="91450" marL="91450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/>
                        <a:t>(+) Control (colonies in tube)</a:t>
                      </a:r>
                      <a:endParaRPr sz="2500" u="none" cap="none" strike="noStrike"/>
                    </a:p>
                  </a:txBody>
                  <a:tcPr marT="45725" marB="45725" marR="91450" marL="91450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" name="Google Shape;66;p2"/>
          <p:cNvSpPr txBox="1"/>
          <p:nvPr/>
        </p:nvSpPr>
        <p:spPr>
          <a:xfrm>
            <a:off x="22209200" y="11207163"/>
            <a:ext cx="1018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1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coli</a:t>
            </a: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Removal Results: </a:t>
            </a:r>
            <a:r>
              <a:rPr lang="en-US" sz="2700"/>
              <a:t>Each part of the device is autoclavable and shows no bacteria growth after autoclaving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692275" y="17364388"/>
            <a:ext cx="2522526" cy="25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/>
        </p:nvSpPr>
        <p:spPr>
          <a:xfrm>
            <a:off x="22173975" y="17156125"/>
            <a:ext cx="7518300" cy="29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Project Handoff:</a:t>
            </a:r>
            <a:endParaRPr b="1"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We plan to transition this project to students at the Malawi University of Business and Applied Sciences (MUBAS), who will continue its development and implementation to meet local healthcare needs.</a:t>
            </a:r>
            <a:endParaRPr sz="2700"/>
          </a:p>
        </p:txBody>
      </p:sp>
      <p:sp>
        <p:nvSpPr>
          <p:cNvPr id="69" name="Google Shape;69;p2"/>
          <p:cNvSpPr txBox="1"/>
          <p:nvPr/>
        </p:nvSpPr>
        <p:spPr>
          <a:xfrm>
            <a:off x="22249125" y="5474300"/>
            <a:ext cx="1016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Sheep Blood Adhesion Results</a:t>
            </a:r>
            <a:r>
              <a:rPr lang="en-US" sz="2700"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: </a:t>
            </a:r>
            <a:r>
              <a:rPr lang="en-US" sz="2700"/>
              <a:t>Device is unable to be sterilized without blood adhesion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70" name="Google Shape;70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955925" y="6722868"/>
            <a:ext cx="8624998" cy="115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24724575" y="6659800"/>
            <a:ext cx="6108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5627725" y="6659788"/>
            <a:ext cx="6108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27487375" y="6627538"/>
            <a:ext cx="6108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26879713" y="4763012"/>
            <a:ext cx="1279500" cy="91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22955925" y="8631525"/>
            <a:ext cx="6108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24876125" y="8652150"/>
            <a:ext cx="15624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22478300" y="10109500"/>
            <a:ext cx="96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/>
              <a:t>Blood residue remaining in tubing after sterilization and 5x ethanol (70%) wash </a:t>
            </a:r>
            <a:endParaRPr i="1" sz="2300"/>
          </a:p>
        </p:txBody>
      </p:sp>
      <p:sp>
        <p:nvSpPr>
          <p:cNvPr id="78" name="Google Shape;78;p2"/>
          <p:cNvSpPr/>
          <p:nvPr/>
        </p:nvSpPr>
        <p:spPr>
          <a:xfrm>
            <a:off x="27747925" y="8555825"/>
            <a:ext cx="927300" cy="134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2018-11-19T15:39:09Z</dcterms:created>
  <dc:creator>Amanda Cyprowski</dc:creator>
</cp:coreProperties>
</file>